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56" r:id="rId2"/>
    <p:sldId id="299" r:id="rId3"/>
    <p:sldId id="378" r:id="rId4"/>
    <p:sldId id="379" r:id="rId5"/>
    <p:sldId id="380" r:id="rId6"/>
    <p:sldId id="381" r:id="rId7"/>
    <p:sldId id="413" r:id="rId8"/>
    <p:sldId id="414" r:id="rId9"/>
    <p:sldId id="412" r:id="rId10"/>
    <p:sldId id="288" r:id="rId11"/>
    <p:sldId id="35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815" autoAdjust="0"/>
    <p:restoredTop sz="83354" autoAdjust="0"/>
  </p:normalViewPr>
  <p:slideViewPr>
    <p:cSldViewPr>
      <p:cViewPr varScale="1">
        <p:scale>
          <a:sx n="104" d="100"/>
          <a:sy n="104" d="100"/>
        </p:scale>
        <p:origin x="-84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FD4-43B1-922C-D45C29FDC695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FD4-43B1-922C-D45C29FDC695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FD4-43B1-922C-D45C29FDC695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FD4-43B1-922C-D45C29FDC695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FD4-43B1-922C-D45C29FDC695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FD4-43B1-922C-D45C29FDC69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№5</c:v>
                </c:pt>
                <c:pt idx="1">
                  <c:v>СОШ №10</c:v>
                </c:pt>
                <c:pt idx="2">
                  <c:v>СОШ №4</c:v>
                </c:pt>
                <c:pt idx="3">
                  <c:v>СОШ №2</c:v>
                </c:pt>
                <c:pt idx="4">
                  <c:v>СОШ №6</c:v>
                </c:pt>
                <c:pt idx="5">
                  <c:v>СОШ №8</c:v>
                </c:pt>
                <c:pt idx="6">
                  <c:v>СОШ №3</c:v>
                </c:pt>
                <c:pt idx="7">
                  <c:v>Гимназия №11</c:v>
                </c:pt>
                <c:pt idx="8">
                  <c:v>ООШ №1</c:v>
                </c:pt>
                <c:pt idx="9">
                  <c:v>Лицей №12</c:v>
                </c:pt>
                <c:pt idx="10">
                  <c:v>СОШ №7</c:v>
                </c:pt>
                <c:pt idx="11">
                  <c:v>СОШ №13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0.97</c:v>
                </c:pt>
                <c:pt idx="3">
                  <c:v>0.97</c:v>
                </c:pt>
                <c:pt idx="4">
                  <c:v>0.95000000000000018</c:v>
                </c:pt>
                <c:pt idx="5">
                  <c:v>0.95000000000000018</c:v>
                </c:pt>
                <c:pt idx="6">
                  <c:v>0.95000000000000018</c:v>
                </c:pt>
                <c:pt idx="7">
                  <c:v>0.93</c:v>
                </c:pt>
                <c:pt idx="8">
                  <c:v>0.93</c:v>
                </c:pt>
                <c:pt idx="9">
                  <c:v>0.92</c:v>
                </c:pt>
                <c:pt idx="10">
                  <c:v>0.89000000000000024</c:v>
                </c:pt>
                <c:pt idx="11">
                  <c:v>0.88000000000000023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FD4-43B1-922C-D45C29FDC695}"/>
            </c:ext>
          </c:extLst>
        </c:ser>
        <c:axId val="86364928"/>
        <c:axId val="86366464"/>
      </c:barChart>
      <c:catAx>
        <c:axId val="86364928"/>
        <c:scaling>
          <c:orientation val="minMax"/>
        </c:scaling>
        <c:axPos val="b"/>
        <c:numFmt formatCode="General" sourceLinked="0"/>
        <c:tickLblPos val="nextTo"/>
        <c:crossAx val="86366464"/>
        <c:crosses val="autoZero"/>
        <c:auto val="1"/>
        <c:lblAlgn val="ctr"/>
        <c:lblOffset val="100"/>
      </c:catAx>
      <c:valAx>
        <c:axId val="8636646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636492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513"/>
                  <c:y val="-1.122413312352158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92E-44A8-B0B5-45B945E1B9E4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92E-44A8-B0B5-45B945E1B9E4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92E-44A8-B0B5-45B945E1B9E4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92E-44A8-B0B5-45B945E1B9E4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92E-44A8-B0B5-45B945E1B9E4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92E-44A8-B0B5-45B945E1B9E4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92E-44A8-B0B5-45B945E1B9E4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92E-44A8-B0B5-45B945E1B9E4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92E-44A8-B0B5-45B945E1B9E4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92E-44A8-B0B5-45B945E1B9E4}"/>
                </c:ext>
              </c:extLst>
            </c:dLbl>
            <c:dLbl>
              <c:idx val="1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92E-44A8-B0B5-45B945E1B9E4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92E-44A8-B0B5-45B945E1B9E4}"/>
                </c:ext>
              </c:extLst>
            </c:dLbl>
            <c:dLbl>
              <c:idx val="1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92E-44A8-B0B5-45B945E1B9E4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92E-44A8-B0B5-45B945E1B9E4}"/>
                </c:ext>
              </c:extLst>
            </c:dLbl>
            <c:dLbl>
              <c:idx val="1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292E-44A8-B0B5-45B945E1B9E4}"/>
                </c:ext>
              </c:extLst>
            </c:dLbl>
            <c:dLbl>
              <c:idx val="1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92E-44A8-B0B5-45B945E1B9E4}"/>
                </c:ext>
              </c:extLst>
            </c:dLbl>
            <c:dLbl>
              <c:idx val="1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292E-44A8-B0B5-45B945E1B9E4}"/>
                </c:ext>
              </c:extLst>
            </c:dLbl>
            <c:dLbl>
              <c:idx val="1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292E-44A8-B0B5-45B945E1B9E4}"/>
                </c:ext>
              </c:extLst>
            </c:dLbl>
            <c:dLbl>
              <c:idx val="18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292E-44A8-B0B5-45B945E1B9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Зай -Каратайская ООШ </c:v>
                </c:pt>
                <c:pt idx="1">
                  <c:v>Ивановская ООШ</c:v>
                </c:pt>
                <c:pt idx="2">
                  <c:v>Керлигачская ООШ</c:v>
                </c:pt>
                <c:pt idx="3">
                  <c:v>Куакбашская ООШ</c:v>
                </c:pt>
                <c:pt idx="4">
                  <c:v>Н – Чершелинская ООШ</c:v>
                </c:pt>
                <c:pt idx="5">
                  <c:v>Н.Серёжкинская ООШ</c:v>
                </c:pt>
                <c:pt idx="6">
                  <c:v>Сарабикуловская ООШ</c:v>
                </c:pt>
                <c:pt idx="7">
                  <c:v>Ст – Иштерякская ООШ</c:v>
                </c:pt>
                <c:pt idx="8">
                  <c:v>Ст-Письмянская ООШ</c:v>
                </c:pt>
                <c:pt idx="9">
                  <c:v>Сугушлинская ООШ</c:v>
                </c:pt>
                <c:pt idx="10">
                  <c:v>Урмышлинская ООШ</c:v>
                </c:pt>
                <c:pt idx="11">
                  <c:v>Федотовская ООШ</c:v>
                </c:pt>
                <c:pt idx="12">
                  <c:v>Урдалинская ООШ</c:v>
                </c:pt>
                <c:pt idx="13">
                  <c:v>Каркалинская ООШ</c:v>
                </c:pt>
                <c:pt idx="14">
                  <c:v>Подлесная ООШ</c:v>
                </c:pt>
                <c:pt idx="15">
                  <c:v>Тимяшевская СОШ</c:v>
                </c:pt>
                <c:pt idx="16">
                  <c:v>Старо - Кувакская СОШ</c:v>
                </c:pt>
                <c:pt idx="17">
                  <c:v>СОШ им. Горького</c:v>
                </c:pt>
                <c:pt idx="18">
                  <c:v>Шугуровская СОШ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0.86000000000000021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292E-44A8-B0B5-45B945E1B9E4}"/>
            </c:ext>
          </c:extLst>
        </c:ser>
        <c:axId val="37280768"/>
        <c:axId val="37282560"/>
      </c:barChart>
      <c:catAx>
        <c:axId val="37280768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37282560"/>
        <c:crosses val="autoZero"/>
        <c:auto val="1"/>
        <c:lblAlgn val="ctr"/>
        <c:lblOffset val="100"/>
      </c:catAx>
      <c:valAx>
        <c:axId val="3728256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37280768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5.7894491260486985E-2"/>
          <c:y val="3.2521815630338083E-2"/>
          <c:w val="0.93533311295216726"/>
          <c:h val="0.7136397533642029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№10</c:v>
                </c:pt>
                <c:pt idx="1">
                  <c:v>СОШ №2</c:v>
                </c:pt>
                <c:pt idx="2">
                  <c:v>СОШ №6</c:v>
                </c:pt>
                <c:pt idx="3">
                  <c:v>Лицей №12</c:v>
                </c:pt>
                <c:pt idx="4">
                  <c:v>СОШ №8</c:v>
                </c:pt>
                <c:pt idx="5">
                  <c:v>СОШ №4</c:v>
                </c:pt>
                <c:pt idx="6">
                  <c:v>Гимназия №11</c:v>
                </c:pt>
                <c:pt idx="7">
                  <c:v>СОШ №7</c:v>
                </c:pt>
                <c:pt idx="8">
                  <c:v>ООШ №1</c:v>
                </c:pt>
                <c:pt idx="9">
                  <c:v>СОШ №5</c:v>
                </c:pt>
                <c:pt idx="10">
                  <c:v>СОШ №3</c:v>
                </c:pt>
                <c:pt idx="11">
                  <c:v>СОШ №13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0.7300000000000002</c:v>
                </c:pt>
                <c:pt idx="1">
                  <c:v>0.69000000000000017</c:v>
                </c:pt>
                <c:pt idx="2">
                  <c:v>0.65000000000000024</c:v>
                </c:pt>
                <c:pt idx="3">
                  <c:v>0.64000000000000024</c:v>
                </c:pt>
                <c:pt idx="4">
                  <c:v>0.64000000000000024</c:v>
                </c:pt>
                <c:pt idx="5">
                  <c:v>0.63000000000000023</c:v>
                </c:pt>
                <c:pt idx="6">
                  <c:v>0.62000000000000022</c:v>
                </c:pt>
                <c:pt idx="7">
                  <c:v>0.56000000000000005</c:v>
                </c:pt>
                <c:pt idx="8">
                  <c:v>0.56000000000000005</c:v>
                </c:pt>
                <c:pt idx="9">
                  <c:v>0.55000000000000004</c:v>
                </c:pt>
                <c:pt idx="10">
                  <c:v>0.53</c:v>
                </c:pt>
                <c:pt idx="11">
                  <c:v>0.44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F8B-4B77-B97A-106D672EF062}"/>
            </c:ext>
          </c:extLst>
        </c:ser>
        <c:axId val="91942912"/>
        <c:axId val="91944448"/>
      </c:barChart>
      <c:catAx>
        <c:axId val="9194291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91944448"/>
        <c:crosses val="autoZero"/>
        <c:auto val="1"/>
        <c:lblAlgn val="ctr"/>
        <c:lblOffset val="100"/>
      </c:catAx>
      <c:valAx>
        <c:axId val="9194444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919429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54C-4A66-A601-E5703A768437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54C-4A66-A601-E5703A768437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54C-4A66-A601-E5703A768437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54C-4A66-A601-E5703A768437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54C-4A66-A601-E5703A768437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54C-4A66-A601-E5703A768437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54C-4A66-A601-E5703A7684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Керлигачская ООШ</c:v>
                </c:pt>
                <c:pt idx="1">
                  <c:v>Ивановская ООШ</c:v>
                </c:pt>
                <c:pt idx="2">
                  <c:v>Урмышлинская ООШ</c:v>
                </c:pt>
                <c:pt idx="3">
                  <c:v>Старо - Кувакская СОШ</c:v>
                </c:pt>
                <c:pt idx="4">
                  <c:v>Н.Серёжкинская ООШ</c:v>
                </c:pt>
                <c:pt idx="5">
                  <c:v>Н – Чершелинская ООШ</c:v>
                </c:pt>
                <c:pt idx="6">
                  <c:v>Сугушлинская ООШ</c:v>
                </c:pt>
                <c:pt idx="7">
                  <c:v>Каркалинская ООШ</c:v>
                </c:pt>
                <c:pt idx="8">
                  <c:v>Ст – Иштерякская ООШ</c:v>
                </c:pt>
                <c:pt idx="9">
                  <c:v>Урдалинская ООШ </c:v>
                </c:pt>
                <c:pt idx="10">
                  <c:v>Куакбашская ООШ</c:v>
                </c:pt>
                <c:pt idx="11">
                  <c:v>Тимяшевская СОШ</c:v>
                </c:pt>
                <c:pt idx="12">
                  <c:v>Зай -Каратайская ООШ </c:v>
                </c:pt>
                <c:pt idx="13">
                  <c:v>Ст-Письмянская ООШ</c:v>
                </c:pt>
                <c:pt idx="14">
                  <c:v>Сарабикуловская ООШ</c:v>
                </c:pt>
                <c:pt idx="15">
                  <c:v>Федотовская ООШ</c:v>
                </c:pt>
                <c:pt idx="16">
                  <c:v>Шугуровская СОШ </c:v>
                </c:pt>
                <c:pt idx="17">
                  <c:v>Подлесная ООШ</c:v>
                </c:pt>
                <c:pt idx="18">
                  <c:v>СОШ им. Горького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0.78</c:v>
                </c:pt>
                <c:pt idx="4">
                  <c:v>0.75000000000000022</c:v>
                </c:pt>
                <c:pt idx="5">
                  <c:v>0.70000000000000018</c:v>
                </c:pt>
                <c:pt idx="6">
                  <c:v>0.67000000000000026</c:v>
                </c:pt>
                <c:pt idx="7">
                  <c:v>0.67000000000000026</c:v>
                </c:pt>
                <c:pt idx="8">
                  <c:v>0.67000000000000026</c:v>
                </c:pt>
                <c:pt idx="9">
                  <c:v>0.67000000000000026</c:v>
                </c:pt>
                <c:pt idx="10">
                  <c:v>0.56999999999999995</c:v>
                </c:pt>
                <c:pt idx="11">
                  <c:v>0.56000000000000005</c:v>
                </c:pt>
                <c:pt idx="12">
                  <c:v>0.5</c:v>
                </c:pt>
                <c:pt idx="13">
                  <c:v>0.5</c:v>
                </c:pt>
                <c:pt idx="14">
                  <c:v>0.5</c:v>
                </c:pt>
                <c:pt idx="15">
                  <c:v>0.5</c:v>
                </c:pt>
                <c:pt idx="16">
                  <c:v>0.44</c:v>
                </c:pt>
                <c:pt idx="17">
                  <c:v>0.4</c:v>
                </c:pt>
                <c:pt idx="18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554C-4A66-A601-E5703A768437}"/>
            </c:ext>
          </c:extLst>
        </c:ser>
        <c:dLbls>
          <c:showVal val="1"/>
        </c:dLbls>
        <c:axId val="92591616"/>
        <c:axId val="92593152"/>
      </c:barChart>
      <c:catAx>
        <c:axId val="9259161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92593152"/>
        <c:crosses val="autoZero"/>
        <c:auto val="1"/>
        <c:lblAlgn val="ctr"/>
        <c:lblOffset val="100"/>
      </c:catAx>
      <c:valAx>
        <c:axId val="9259315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92591616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0.9569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8070890" cy="3693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                                                                                                           ЛМР –61,9%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19.06.2019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19.06.2019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19.06.2019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19.06.2019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19.06.2019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19.06.2019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19.06.2019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19.06.2019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19.06.2019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19.06.2019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19.06.2019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19.06.2019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19.06.2019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2000240"/>
            <a:ext cx="8072462" cy="2286016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Результаты ВПР по русскому языку учащихся 6 классов </a:t>
            </a:r>
            <a:b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2018-2019 учебного года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642966"/>
            <a:ext cx="8576530" cy="20606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498080" cy="501491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1.Результаты ВПР по русскому языку в 6  классах считать удовлетворительными, показатели успеваемости недостаточными.</a:t>
            </a: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001056" cy="59293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0070C0"/>
                </a:solidFill>
              </a:rPr>
              <a:t>.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на заседаниях ШМО проанализировать результаты  ВПР по русскому языку и  запланировать систему мер, направленных на улучшение и стабилизацию результатов учащихся;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целью ликвидации пробелов в знаниях организовать работу с учащимися по индивидуальным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планам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endParaRPr 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0" y="928670"/>
            <a:ext cx="749808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765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753 (98,4%)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102 (13,5%)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РТ 12,1%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364 (48,3%)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41,6%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247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(32,7%)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38,2%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41(5,4%)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8,1%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94,6%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–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61,9%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оценка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3,7                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Успеваемость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67091342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10386697"/>
              </p:ext>
            </p:extLst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285852" y="2071678"/>
            <a:ext cx="7500990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14636277"/>
              </p:ext>
            </p:extLst>
          </p:nvPr>
        </p:nvGraphicFramePr>
        <p:xfrm>
          <a:off x="1285852" y="1285860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563118" y="1285860"/>
            <a:ext cx="1638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61,9%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56110712"/>
              </p:ext>
            </p:extLst>
          </p:nvPr>
        </p:nvGraphicFramePr>
        <p:xfrm>
          <a:off x="709584" y="857232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714348" y="2357430"/>
            <a:ext cx="8429652" cy="6985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6" y="142852"/>
          <a:ext cx="7786742" cy="6673629"/>
        </p:xfrm>
        <a:graphic>
          <a:graphicData uri="http://schemas.openxmlformats.org/drawingml/2006/table">
            <a:tbl>
              <a:tblPr/>
              <a:tblGrid>
                <a:gridCol w="357190"/>
                <a:gridCol w="6929486"/>
                <a:gridCol w="500066"/>
              </a:tblGrid>
              <a:tr h="500066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1К1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Списывать текст с пропусками орфограмм и </a:t>
                      </a: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пунктограмм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соблюдать в практике письма изученные </a:t>
                      </a: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орфографиические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пунктуационные нормы/ совершенствовать орфографические и пунктуационные умения и навыки на основе знаний о нормах русского литературного языка; соблюдать культуру чтения, говорения, </a:t>
                      </a: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аудирования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письма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454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1К2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Списывать текст с пропусками орфограмм и </a:t>
                      </a: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пунктограмм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соблюдать в практике письма изученные </a:t>
                      </a: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орфографиические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пунктуационные нормы/ совершенствовать орфографические и пунктуационные умения и навыки на основе знаний о нормах русского литературного языка; соблюдать культуру чтения, говорения, </a:t>
                      </a: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аудирования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письма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454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1К3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Списывать текст с пропусками орфограмм и </a:t>
                      </a: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пунктограмм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соблюдать в практике письма изученные </a:t>
                      </a: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орфографиические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пунктуационные нормы/ совершенствовать орфографические и пунктуационные умения и навыки на основе знаний о нормах русского литературного языка; соблюдать культуру чтения, говорения, </a:t>
                      </a: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аудирования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письма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92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13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2К1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морфемный и словообразовательный анализы слов; проводить морфологический анализ слова; проводить синтаксический анализ  предложения. Распознавать уровни и единицы языка в предъявленном тексте и видеть взаимосвязь между ними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93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13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2К2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морфемный и словообразовательный анализы слов; проводить морфологический анализ слова; проводить синтаксический анализ  предложения. Распознавать уровни и единицы языка в предъявленном тексте и видеть взаимосвязь между ними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76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13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2К3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морфемный и словообразовательный анализы слов; проводить морфологический анализ слова; проводить синтаксический анализ  предложения. Распознавать уровни и единицы языка в предъявленном тексте и видеть взаимосвязь между ними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13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2К4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морфемный и словообразовательный анализы слов; проводить морфологический анализ слова; проводить синтаксический анализ  предложения. Распознавать уровни и единицы языка в предъявленном тексте и видеть взаимосвязь между ними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13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3(1)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заданное слово в ряду других на основе сопоставления звукового и буквенного состава, осознавать и объяснять причину несовпадения звуков и букв в слове. Распознавать уровни и единицы языка в предъявленном тексте и видеть взаимосвязь между ними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87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13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3(2)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заданное слово в ряду других на основе сопоставления звукового и буквенного состава, осознавать и объяснять причину несовпадения звуков и букв в слове. Распознавать уровни и единицы языка в предъявленном тексте и видеть взаимосвязь между ними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662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орфоэпический анализ слова; определять место ударного слога.</a:t>
                      </a:r>
                      <a:b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Соблюдать в речевой практике основные орфоэпические, лексические, грамматические, стилистические, орфографические и пунктуационные нормы русского литературного языка; оценивать собственную и чужую речь с позиции соответствия языковым нормам /  осуществлять речевой самоконтроль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83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76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Опознавать самостоятельные части речи и их формы, служебные части речи. Распознавать уровни и единицы языка в предъявленном тексте и видеть взаимосвязь между ними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83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94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случаи нарушения грамматических норм русского литературного языка в формах слов различных частей речи и исправлять эти нарушения / осуществлять речевой самоконтроль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260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7(1)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Анализировать различные виды предложений с точки зрения их структурно-смысловой организации и функциональных особенностей, распознавать предложения с подлежащим и сказуемым, выраженными существительными в именительном падеже;--&gt;&lt;--опираться на грамматический анализ при объяснении выбора тире и места его постановки в предложении. </a:t>
                      </a: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Cоблюдать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 речевой практике основные орфографические и пунктуационные нормы русского литературного языка / совершенствовать орфографические и пунктуационные умения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95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264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7(2)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Анализировать различные виды предложений с точки зрения их структурно-смысловой организации и функциональных особенностей, распознавать предложения с подлежащим и сказуемым, выраженными существительными в именительном падеже;--&gt;&lt;--опираться на грамматический анализ при объяснении выбора тире и места его постановки в предложении. </a:t>
                      </a: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Cоблюдать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 речевой практике основные орфографические и пунктуационные нормы русского литературного языка / совершенствовать орфографические и пунктуационные умения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411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8(1)</a:t>
                      </a:r>
                      <a:endParaRPr lang="ru-RU" sz="1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Анализировать различные виды предложений с точки зрения их структурно-смысловой организации и функциональных особенностей, распознавать предложения с обращением, однородными членами, двумя грамматическими основами;</a:t>
                      </a:r>
                      <a:b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опираться на грамматический анализ при объяснении расстановки знаков препинания в предложении. </a:t>
                      </a: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Cоблюдать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 речевой практике основные  орфографические и пунктуационные нормы русского литературного языка / совершенствовать орфографические и пунктуационные умения и навыки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84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78" marR="61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33350"/>
          <a:ext cx="8001056" cy="6665829"/>
        </p:xfrm>
        <a:graphic>
          <a:graphicData uri="http://schemas.openxmlformats.org/drawingml/2006/table">
            <a:tbl>
              <a:tblPr/>
              <a:tblGrid>
                <a:gridCol w="500066"/>
                <a:gridCol w="6929486"/>
                <a:gridCol w="571504"/>
              </a:tblGrid>
              <a:tr h="866758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8(2)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Анализировать различные виды предложений с точки зрения их структурно-смысловой организации и функциональных особенностей, распознавать предложения с обращением, однородными членами, двумя грамматическими основами;</a:t>
                      </a:r>
                      <a:b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опираться на грамматический анализ при объяснении расстановки знаков препинания в предложении.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Cоблюдать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 речевой практике основные  орфографические и пунктуационные нормы русского литературного языка / совершенствовать орфографические и пунктуационные умения и навыки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76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728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Владеть навыками изучающего чтения и информационной переработки прочитанного материала;</a:t>
                      </a:r>
                      <a:b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адекватно понимать тексты различных функционально-смысловых типов речи и функциональных разновидностей языка;</a:t>
                      </a:r>
                      <a:b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анализировать текст с точки зрения его основной мысли, адекватно формулировать основную мысль текста в письменной форме</a:t>
                      </a:r>
                      <a:b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Использовать при работе с текстом разные виды чтения (поисковое, просмотровое, ознакомительное, изучающее, реферативное)/соблюдать культуру чтения, говорения,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аудирования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письма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907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Осуществлять информационную переработку прочитанного текста, передавать его содержание в виде плана в письменной форме.</a:t>
                      </a:r>
                      <a:b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Использовать при работе с текстом разные виды чтения (поисковое, просмотровое, ознакомительное, изучающее, реферативное). Владеть умениями информационно перерабатывать прочитанные и прослушанные тексты и представлять их в виде тезисов, конспектов, аннотаций, рефератов;</a:t>
                      </a:r>
                      <a:b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соблюдать культуру чтения, говорения,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аудирования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письма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49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Понимать целостный смысл текста, находить в тексте требуемую информацию с целью подтверждения выдвинутых тезисов,  на основе которых необходимо построить речевое высказывание в письменной форме.</a:t>
                      </a:r>
                      <a:b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Использовать при работе с текстом разные виды чтения (поисковое, просмотровое, ознакомительное, изучающее, реферативное). Проводить самостоятельный поиск текстовой и нетекстовой информации, отбирать и анализировать полученную информацию; соблюдать культуру чтения, говорения, аудирования и письма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695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12(1)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и адекватно формулировать лексическое значение многозначного слова с опорой на   контекст; использовать многозначное слово в другом значении в самостоятельно составленном и оформленном на письме речевом высказывании.Распознавать уровни и единицы языка в предъявленном тексте и видеть взаимосвязь между ними; создавать устные и письменные высказывания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999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12(2)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и адекватно формулировать лексическое значение многозначного слова с опорой на   контекст; использовать многозначное слово в другом значении в самостоятельно составленном и оформленном на письме речевом высказывании.Распознавать уровни и единицы языка в предъявленном тексте и видеть взаимосвязь между ними; создавать устные и письменные высказывания. Соблюдать культуру чтения, говорения, аудирования и письма; осуществлять речевой самоконтроль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170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13(1)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стилистическую принадлежность слова и подбирать к слову близкие по значению слова (синонимы).</a:t>
                      </a:r>
                      <a:b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уровни и единицы языка в предъявленном тексте и видеть взаимосвязь между ними; использовать синонимические ресурсы русского языка для более точного выражения мысли и усиления выразительности речи; соблюдать культуру чтения, говорения, аудирования и письма; осуществлять речевой самоконтроль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993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13(2)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стилистическую принадлежность слова и подбирать к слову близкие по значению слова (синонимы).</a:t>
                      </a:r>
                      <a:b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уровни и единицы языка в предъявленном тексте и видеть взаимосвязь между ними; использовать синонимические ресурсы русского языка для более точного выражения мысли и усиления выразительности речи; соблюдать культуру чтения, говорения, аудирования и письма; осуществлять речевой самоконтроль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5735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14(1)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значение фразеологической единицы; на основе значения фразеологизма и собственного жизненного опыта обучающихся определять конкретную жизненную ситуацию для адекватной интерпретации фразеологизма; умение  строить монологическое контекстное высказывание  в письменной форме. Распознавать уровни и единицы языка в предъявленном тексте и видеть взаимосвязь между ними; использовать языковые средства адекватно цели общения и речевой ситуации;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170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14(2)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значение фразеологической единицы; на основе значения фразеологизма и собственного жизненного опыта обучающихся определять конкретную жизненную ситуацию для адекватной интерпретации фразеологизма; умение  строить монологическое контекстное высказывание  в письменной форме. Распознавать уровни и единицы языка в предъявленном тексте и видеть взаимосвязь между ними; использовать языковые средства адекватно цели общения и речевой ситуации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14" marR="58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728" y="1214421"/>
          <a:ext cx="7572428" cy="5126189"/>
        </p:xfrm>
        <a:graphic>
          <a:graphicData uri="http://schemas.openxmlformats.org/drawingml/2006/table">
            <a:tbl>
              <a:tblPr/>
              <a:tblGrid>
                <a:gridCol w="3803627"/>
                <a:gridCol w="1554223"/>
                <a:gridCol w="2214578"/>
              </a:tblGrid>
              <a:tr h="611434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0203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Понизили ( Отм.&lt; Отм.по журналу)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177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1570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Подтвердили(Отм.=Отм.по журналу)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527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5892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Повысили (Отм.&gt; Отм.по журналу)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49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090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Всего*: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753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728" y="1225296"/>
          <a:ext cx="7572428" cy="603504"/>
        </p:xfrm>
        <a:graphic>
          <a:graphicData uri="http://schemas.openxmlformats.org/drawingml/2006/table">
            <a:tbl>
              <a:tblPr/>
              <a:tblGrid>
                <a:gridCol w="7572428"/>
              </a:tblGrid>
              <a:tr h="6035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4927</TotalTime>
  <Words>1132</Words>
  <Application>Microsoft Office PowerPoint</Application>
  <PresentationFormat>Экран (4:3)</PresentationFormat>
  <Paragraphs>144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                                        Результаты ВПР по русскому языку учащихся 6 классов       2018-2019 учебного года   </vt:lpstr>
      <vt:lpstr>              Русский язык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Слайд 7</vt:lpstr>
      <vt:lpstr>Слайд 8</vt:lpstr>
      <vt:lpstr>Слайд 9</vt:lpstr>
      <vt:lpstr>   Выводы:</vt:lpstr>
      <vt:lpstr>Слайд 11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Admin</cp:lastModifiedBy>
  <cp:revision>712</cp:revision>
  <dcterms:created xsi:type="dcterms:W3CDTF">2012-12-17T07:09:56Z</dcterms:created>
  <dcterms:modified xsi:type="dcterms:W3CDTF">2019-06-19T12:19:45Z</dcterms:modified>
</cp:coreProperties>
</file>